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9" r:id="rId5"/>
    <p:sldId id="257" r:id="rId6"/>
    <p:sldId id="324" r:id="rId8"/>
    <p:sldId id="270" r:id="rId9"/>
    <p:sldId id="271" r:id="rId10"/>
    <p:sldId id="327" r:id="rId11"/>
    <p:sldId id="268" r:id="rId12"/>
    <p:sldId id="269" r:id="rId13"/>
    <p:sldId id="326" r:id="rId14"/>
    <p:sldId id="328" r:id="rId15"/>
    <p:sldId id="267" r:id="rId16"/>
    <p:sldId id="279" r:id="rId17"/>
    <p:sldId id="266" r:id="rId18"/>
    <p:sldId id="280" r:id="rId19"/>
    <p:sldId id="281" r:id="rId20"/>
    <p:sldId id="292" r:id="rId21"/>
    <p:sldId id="289" r:id="rId22"/>
    <p:sldId id="298" r:id="rId23"/>
    <p:sldId id="295" r:id="rId24"/>
    <p:sldId id="294" r:id="rId25"/>
    <p:sldId id="282" r:id="rId26"/>
    <p:sldId id="329" r:id="rId27"/>
    <p:sldId id="303" r:id="rId28"/>
    <p:sldId id="305" r:id="rId29"/>
    <p:sldId id="306" r:id="rId30"/>
    <p:sldId id="331" r:id="rId31"/>
    <p:sldId id="309" r:id="rId32"/>
    <p:sldId id="308" r:id="rId33"/>
    <p:sldId id="317" r:id="rId34"/>
    <p:sldId id="318" r:id="rId35"/>
    <p:sldId id="321" r:id="rId36"/>
    <p:sldId id="322" r:id="rId37"/>
    <p:sldId id="314" r:id="rId38"/>
    <p:sldId id="330" r:id="rId39"/>
    <p:sldId id="333" r:id="rId40"/>
    <p:sldId id="335" r:id="rId41"/>
    <p:sldId id="337" r:id="rId42"/>
    <p:sldId id="332" r:id="rId43"/>
    <p:sldId id="260" r:id="rId44"/>
    <p:sldId id="310" r:id="rId45"/>
    <p:sldId id="311" r:id="rId46"/>
    <p:sldId id="312" r:id="rId47"/>
    <p:sldId id="323" r:id="rId48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007"/>
    <a:srgbClr val="DB5355"/>
    <a:srgbClr val="1D2D46"/>
    <a:srgbClr val="8BAB00"/>
    <a:srgbClr val="FF9422"/>
    <a:srgbClr val="CCFFFF"/>
    <a:srgbClr val="336699"/>
    <a:srgbClr val="BA874C"/>
    <a:srgbClr val="FAB10A"/>
    <a:srgbClr val="07B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00" d="100"/>
          <a:sy n="200" d="100"/>
        </p:scale>
        <p:origin x="936" y="870"/>
      </p:cViewPr>
      <p:guideLst>
        <p:guide orient="horz" pos="1586"/>
        <p:guide pos="29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7DC72-C691-4D1E-8F05-C52A25EEC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6C9E4-2859-451B-91E8-63E5A2F89C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/>
              <a:t>区分图标与图片。图标是图片的一种，小</a:t>
            </a:r>
            <a:r>
              <a:rPr lang="zh-CN">
                <a:sym typeface="+mn-ea"/>
              </a:rPr>
              <a:t>，描述内容少，从实物中抽象，</a:t>
            </a:r>
            <a:r>
              <a:rPr lang="zh-CN"/>
              <a:t>有象征意义。举个例子，淘宝网站，分析哪些是图片，哪些是图标</a:t>
            </a:r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电子产品中的图标基本上都是以图片文件的形式存储的，图标在网页、</a:t>
            </a:r>
            <a:r>
              <a:rPr lang="en-US" altLang="zh-CN"/>
              <a:t>app</a:t>
            </a:r>
            <a:r>
              <a:rPr lang="zh-CN" altLang="en-US"/>
              <a:t>、桌面应用中随处可见，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代表品牌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图标以外的部分必须是透明的，不然不能融入到场景中。透明的可以在代码中换上任意颜色以及任意形状的背景，快捷方便。不透明的要求图片背景和环境背景一致，渐变背景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兼容多少种设备，就得准备多少份尺寸的图标。假设一个系统有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个图标，兼容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种分辨率，就得准备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手机端的尺寸相对固定，而且既不能随意更改分辨率也不能缩放，设备会根据当前环境自动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兼容多少种设备，就得准备多少份尺寸的图标。假设一个系统有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个图标，兼容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种分辨率，就得准备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手机端的尺寸相对固定，而且既不能随意更改分辨率也不能缩放，设备会根据当前环境自动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不高于200KB的单张图片的所需载入时间基本是差不多的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，提升加载速度的关键不是降低图片的质量，而是减少加载的次数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兼容多少种设备，就得准备多少份尺寸的图标。假设一个系统有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个图标，兼容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种分辨率，就得准备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个图标，</a:t>
            </a:r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手机端的尺寸相对固定，而且既不能随意更改分辨率也不能缩放，设备会根据当前环境自动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具有高度象征意义的图形，可以实现信息、数据的交互。</a:t>
            </a:r>
            <a:r>
              <a:rPr lang="zh-CN" altLang="en-US">
                <a:sym typeface="+mn-ea"/>
              </a:rPr>
              <a:t>人类识别图片信息的速度要远高于文字，</a:t>
            </a:r>
            <a:r>
              <a:rPr lang="zh-CN" altLang="en-US"/>
              <a:t>在人机交互中使用的非常广泛。漂亮有代表性的图标有助于提高用户体验。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通过连续使用图片位移技术使得每次只看到需要的图片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文字本身就是一种最具象征意义的图形。在视觉上常常使用图文结合的方式来增强说明。在技术上，也发展出了图形般的文字。比如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符号，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可缩放、可换色，图文并排在排版上没有任何违和感。对于计算机而言，图形和文字都只是一堆编码，只要知道图片的编码，让它按照文字的方式进行渲染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字体图标不再是一种图片格式，而是一种字体格式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为了适应不同的设备尺寸，图片会被适当的缩放。</a:t>
            </a:r>
            <a:endParaRPr 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代表品牌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代表品牌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兼容谷歌，</a:t>
            </a:r>
            <a:r>
              <a:rPr lang="en-US" altLang="zh-CN"/>
              <a:t>opera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以图标替代具体应用程序，更有象征性和辨识度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做个实物图标容易，做个抽象图标困难。比如，做个美丽的鲜花，和美不胜收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去掉了多余的透视、纹理、渐变以及能做出3D效果的元素，这样可以让“信息”本身重新作为核心被凸显出来。同时在设计元素上，则强调了抽象、极简和符号化。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高度一致性，一看就是一个系列的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外观、质感、细节尽可能的接近真实物体。</a:t>
            </a:r>
            <a:r>
              <a:rPr lang="en-US" altLang="zh-CN"/>
              <a:t>3D</a:t>
            </a:r>
            <a:r>
              <a:rPr lang="zh-CN" altLang="en-US"/>
              <a:t>、投影，光这个镜头上就包含了多少光影细节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拟物化不等于</a:t>
            </a:r>
            <a:r>
              <a:rPr lang="en-US" altLang="zh-CN"/>
              <a:t>3D</a:t>
            </a:r>
            <a:r>
              <a:rPr lang="zh-CN" altLang="en-US"/>
              <a:t>，扁平化不等于平面化。扁平化的图标适当的加点投影，照样立起来了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D:\国美大数据研究院\大数据研究院LOGO和名片\国美大数据研究院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4283" y="214295"/>
            <a:ext cx="1928826" cy="711571"/>
          </a:xfrm>
          <a:prstGeom prst="rect">
            <a:avLst/>
          </a:prstGeom>
          <a:noFill/>
        </p:spPr>
      </p:pic>
      <p:sp>
        <p:nvSpPr>
          <p:cNvPr id="9" name="矩形 8"/>
          <p:cNvSpPr/>
          <p:nvPr userDrawn="1"/>
        </p:nvSpPr>
        <p:spPr>
          <a:xfrm rot="2700000">
            <a:off x="7966771" y="537263"/>
            <a:ext cx="975249" cy="975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3"/>
          <p:cNvSpPr/>
          <p:nvPr userDrawn="1"/>
        </p:nvSpPr>
        <p:spPr>
          <a:xfrm rot="18900000">
            <a:off x="6590487" y="-740795"/>
            <a:ext cx="1459222" cy="146419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5"/>
          <p:cNvSpPr/>
          <p:nvPr userDrawn="1"/>
        </p:nvSpPr>
        <p:spPr>
          <a:xfrm>
            <a:off x="8665913" y="-5655"/>
            <a:ext cx="478087" cy="646088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62" y="143652"/>
            <a:ext cx="7758138" cy="437675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56" y="1000908"/>
            <a:ext cx="7586658" cy="33955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38EC4046-3420-4D75-A05B-D94BD36454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FFFCD46C-F7BC-4F26-A08D-E54CD45D70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17"/>
          <p:cNvSpPr/>
          <p:nvPr userDrawn="1"/>
        </p:nvSpPr>
        <p:spPr>
          <a:xfrm>
            <a:off x="857224" y="142858"/>
            <a:ext cx="5286412" cy="412668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49830" y="-71456"/>
            <a:ext cx="564518" cy="785800"/>
            <a:chOff x="149830" y="-71456"/>
            <a:chExt cx="564518" cy="785800"/>
          </a:xfrm>
        </p:grpSpPr>
        <p:sp>
          <p:nvSpPr>
            <p:cNvPr id="9" name="五边形 5"/>
            <p:cNvSpPr/>
            <p:nvPr userDrawn="1"/>
          </p:nvSpPr>
          <p:spPr>
            <a:xfrm rot="5400000">
              <a:off x="253503" y="253499"/>
              <a:ext cx="357172" cy="564518"/>
            </a:xfrm>
            <a:prstGeom prst="homePlate">
              <a:avLst/>
            </a:prstGeom>
            <a:solidFill>
              <a:srgbClr val="CE2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6"/>
            <p:cNvSpPr/>
            <p:nvPr userDrawn="1"/>
          </p:nvSpPr>
          <p:spPr>
            <a:xfrm>
              <a:off x="149830" y="-71456"/>
              <a:ext cx="564518" cy="500066"/>
            </a:xfrm>
            <a:prstGeom prst="rect">
              <a:avLst/>
            </a:prstGeom>
            <a:solidFill>
              <a:srgbClr val="CE2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22"/>
          <p:cNvSpPr/>
          <p:nvPr userDrawn="1"/>
        </p:nvSpPr>
        <p:spPr>
          <a:xfrm rot="5820000">
            <a:off x="-169348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"/>
          <p:cNvSpPr/>
          <p:nvPr userDrawn="1"/>
        </p:nvSpPr>
        <p:spPr>
          <a:xfrm rot="5820000">
            <a:off x="-57793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6"/>
          <p:cNvSpPr/>
          <p:nvPr userDrawn="1"/>
        </p:nvSpPr>
        <p:spPr>
          <a:xfrm rot="5820000">
            <a:off x="2396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7"/>
          <p:cNvSpPr/>
          <p:nvPr userDrawn="1"/>
        </p:nvSpPr>
        <p:spPr>
          <a:xfrm rot="5820000">
            <a:off x="7974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8"/>
          <p:cNvSpPr/>
          <p:nvPr userDrawn="1"/>
        </p:nvSpPr>
        <p:spPr>
          <a:xfrm rot="5820000">
            <a:off x="12808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30"/>
          <p:cNvSpPr/>
          <p:nvPr userDrawn="1"/>
        </p:nvSpPr>
        <p:spPr>
          <a:xfrm rot="5820000">
            <a:off x="4999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31"/>
          <p:cNvSpPr/>
          <p:nvPr userDrawn="1"/>
        </p:nvSpPr>
        <p:spPr>
          <a:xfrm rot="5820000">
            <a:off x="9833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33"/>
          <p:cNvSpPr/>
          <p:nvPr userDrawn="1"/>
        </p:nvSpPr>
        <p:spPr>
          <a:xfrm rot="5820000">
            <a:off x="19501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35"/>
          <p:cNvSpPr/>
          <p:nvPr userDrawn="1"/>
        </p:nvSpPr>
        <p:spPr>
          <a:xfrm rot="5820000">
            <a:off x="13180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9"/>
          <p:cNvSpPr/>
          <p:nvPr userDrawn="1"/>
        </p:nvSpPr>
        <p:spPr>
          <a:xfrm rot="5820000">
            <a:off x="29913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2"/>
          <p:cNvSpPr/>
          <p:nvPr userDrawn="1"/>
        </p:nvSpPr>
        <p:spPr>
          <a:xfrm rot="5820000">
            <a:off x="21733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43"/>
          <p:cNvSpPr/>
          <p:nvPr userDrawn="1"/>
        </p:nvSpPr>
        <p:spPr>
          <a:xfrm rot="5820000">
            <a:off x="32144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44"/>
          <p:cNvSpPr/>
          <p:nvPr userDrawn="1"/>
        </p:nvSpPr>
        <p:spPr>
          <a:xfrm rot="5820000">
            <a:off x="42184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46"/>
          <p:cNvSpPr/>
          <p:nvPr userDrawn="1"/>
        </p:nvSpPr>
        <p:spPr>
          <a:xfrm rot="5820000">
            <a:off x="24707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55"/>
          <p:cNvSpPr/>
          <p:nvPr userDrawn="1"/>
        </p:nvSpPr>
        <p:spPr>
          <a:xfrm rot="5820000">
            <a:off x="26938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57"/>
          <p:cNvSpPr/>
          <p:nvPr userDrawn="1"/>
        </p:nvSpPr>
        <p:spPr>
          <a:xfrm rot="5820000">
            <a:off x="46275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58"/>
          <p:cNvSpPr/>
          <p:nvPr userDrawn="1"/>
        </p:nvSpPr>
        <p:spPr>
          <a:xfrm rot="5820000">
            <a:off x="54827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59"/>
          <p:cNvSpPr/>
          <p:nvPr userDrawn="1"/>
        </p:nvSpPr>
        <p:spPr>
          <a:xfrm rot="5820000">
            <a:off x="60033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60"/>
          <p:cNvSpPr/>
          <p:nvPr userDrawn="1"/>
        </p:nvSpPr>
        <p:spPr>
          <a:xfrm rot="5820000">
            <a:off x="37350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61"/>
          <p:cNvSpPr/>
          <p:nvPr userDrawn="1"/>
        </p:nvSpPr>
        <p:spPr>
          <a:xfrm rot="5820000">
            <a:off x="49249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3"/>
          <p:cNvSpPr/>
          <p:nvPr userDrawn="1"/>
        </p:nvSpPr>
        <p:spPr>
          <a:xfrm rot="5820000">
            <a:off x="64495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64"/>
          <p:cNvSpPr/>
          <p:nvPr userDrawn="1"/>
        </p:nvSpPr>
        <p:spPr>
          <a:xfrm rot="5820000">
            <a:off x="66726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65"/>
          <p:cNvSpPr/>
          <p:nvPr userDrawn="1"/>
        </p:nvSpPr>
        <p:spPr>
          <a:xfrm rot="5820000">
            <a:off x="-132163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66"/>
          <p:cNvSpPr/>
          <p:nvPr userDrawn="1"/>
        </p:nvSpPr>
        <p:spPr>
          <a:xfrm rot="5820000">
            <a:off x="909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67"/>
          <p:cNvSpPr/>
          <p:nvPr userDrawn="1"/>
        </p:nvSpPr>
        <p:spPr>
          <a:xfrm rot="5820000">
            <a:off x="3884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68"/>
          <p:cNvSpPr/>
          <p:nvPr userDrawn="1"/>
        </p:nvSpPr>
        <p:spPr>
          <a:xfrm rot="5820000">
            <a:off x="9462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9"/>
          <p:cNvSpPr/>
          <p:nvPr userDrawn="1"/>
        </p:nvSpPr>
        <p:spPr>
          <a:xfrm rot="5820000">
            <a:off x="15783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70"/>
          <p:cNvSpPr/>
          <p:nvPr userDrawn="1"/>
        </p:nvSpPr>
        <p:spPr>
          <a:xfrm rot="5820000">
            <a:off x="18014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71"/>
          <p:cNvSpPr/>
          <p:nvPr userDrawn="1"/>
        </p:nvSpPr>
        <p:spPr>
          <a:xfrm rot="5820000">
            <a:off x="6487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72"/>
          <p:cNvSpPr/>
          <p:nvPr userDrawn="1"/>
        </p:nvSpPr>
        <p:spPr>
          <a:xfrm rot="5820000">
            <a:off x="11321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74"/>
          <p:cNvSpPr/>
          <p:nvPr userDrawn="1"/>
        </p:nvSpPr>
        <p:spPr>
          <a:xfrm rot="5820000">
            <a:off x="20989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76"/>
          <p:cNvSpPr/>
          <p:nvPr userDrawn="1"/>
        </p:nvSpPr>
        <p:spPr>
          <a:xfrm rot="5820000">
            <a:off x="16155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83"/>
          <p:cNvSpPr/>
          <p:nvPr userDrawn="1"/>
        </p:nvSpPr>
        <p:spPr>
          <a:xfrm rot="5820000">
            <a:off x="23220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85"/>
          <p:cNvSpPr/>
          <p:nvPr userDrawn="1"/>
        </p:nvSpPr>
        <p:spPr>
          <a:xfrm rot="5820000">
            <a:off x="44787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90"/>
          <p:cNvSpPr/>
          <p:nvPr userDrawn="1"/>
        </p:nvSpPr>
        <p:spPr>
          <a:xfrm rot="5820000">
            <a:off x="53340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91"/>
          <p:cNvSpPr/>
          <p:nvPr userDrawn="1"/>
        </p:nvSpPr>
        <p:spPr>
          <a:xfrm rot="5820000">
            <a:off x="28426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92"/>
          <p:cNvSpPr/>
          <p:nvPr userDrawn="1"/>
        </p:nvSpPr>
        <p:spPr>
          <a:xfrm rot="5820000">
            <a:off x="33632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93"/>
          <p:cNvSpPr/>
          <p:nvPr userDrawn="1"/>
        </p:nvSpPr>
        <p:spPr>
          <a:xfrm rot="5820000">
            <a:off x="47762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94"/>
          <p:cNvSpPr/>
          <p:nvPr userDrawn="1"/>
        </p:nvSpPr>
        <p:spPr>
          <a:xfrm rot="5820000">
            <a:off x="56315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95"/>
          <p:cNvSpPr/>
          <p:nvPr userDrawn="1"/>
        </p:nvSpPr>
        <p:spPr>
          <a:xfrm rot="5820000">
            <a:off x="61521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96"/>
          <p:cNvSpPr/>
          <p:nvPr userDrawn="1"/>
        </p:nvSpPr>
        <p:spPr>
          <a:xfrm rot="5820000">
            <a:off x="41441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97"/>
          <p:cNvSpPr/>
          <p:nvPr userDrawn="1"/>
        </p:nvSpPr>
        <p:spPr>
          <a:xfrm rot="5820000">
            <a:off x="50737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98"/>
          <p:cNvSpPr/>
          <p:nvPr userDrawn="1"/>
        </p:nvSpPr>
        <p:spPr>
          <a:xfrm rot="5820000">
            <a:off x="58546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99"/>
          <p:cNvSpPr/>
          <p:nvPr userDrawn="1"/>
        </p:nvSpPr>
        <p:spPr>
          <a:xfrm rot="5820000">
            <a:off x="65239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100"/>
          <p:cNvSpPr/>
          <p:nvPr userDrawn="1"/>
        </p:nvSpPr>
        <p:spPr>
          <a:xfrm rot="5820000">
            <a:off x="68214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101"/>
          <p:cNvSpPr/>
          <p:nvPr userDrawn="1"/>
        </p:nvSpPr>
        <p:spPr>
          <a:xfrm rot="5820000">
            <a:off x="-94978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102"/>
          <p:cNvSpPr/>
          <p:nvPr userDrawn="1"/>
        </p:nvSpPr>
        <p:spPr>
          <a:xfrm rot="5820000">
            <a:off x="1653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103"/>
          <p:cNvSpPr/>
          <p:nvPr userDrawn="1"/>
        </p:nvSpPr>
        <p:spPr>
          <a:xfrm rot="5820000">
            <a:off x="4256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105"/>
          <p:cNvSpPr/>
          <p:nvPr userDrawn="1"/>
        </p:nvSpPr>
        <p:spPr>
          <a:xfrm rot="5820000">
            <a:off x="17270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106"/>
          <p:cNvSpPr/>
          <p:nvPr userDrawn="1"/>
        </p:nvSpPr>
        <p:spPr>
          <a:xfrm rot="5820000">
            <a:off x="18758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107"/>
          <p:cNvSpPr/>
          <p:nvPr userDrawn="1"/>
        </p:nvSpPr>
        <p:spPr>
          <a:xfrm rot="5820000">
            <a:off x="7230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108"/>
          <p:cNvSpPr/>
          <p:nvPr userDrawn="1"/>
        </p:nvSpPr>
        <p:spPr>
          <a:xfrm rot="5820000">
            <a:off x="12064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116"/>
          <p:cNvSpPr/>
          <p:nvPr userDrawn="1"/>
        </p:nvSpPr>
        <p:spPr>
          <a:xfrm rot="5820000">
            <a:off x="31401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119"/>
          <p:cNvSpPr/>
          <p:nvPr userDrawn="1"/>
        </p:nvSpPr>
        <p:spPr>
          <a:xfrm rot="5820000">
            <a:off x="23964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121"/>
          <p:cNvSpPr/>
          <p:nvPr userDrawn="1"/>
        </p:nvSpPr>
        <p:spPr>
          <a:xfrm rot="5820000">
            <a:off x="45531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123"/>
          <p:cNvSpPr/>
          <p:nvPr userDrawn="1"/>
        </p:nvSpPr>
        <p:spPr>
          <a:xfrm rot="5820000">
            <a:off x="26195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126"/>
          <p:cNvSpPr/>
          <p:nvPr userDrawn="1"/>
        </p:nvSpPr>
        <p:spPr>
          <a:xfrm rot="5820000">
            <a:off x="54084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127"/>
          <p:cNvSpPr/>
          <p:nvPr userDrawn="1"/>
        </p:nvSpPr>
        <p:spPr>
          <a:xfrm rot="5820000">
            <a:off x="29170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128"/>
          <p:cNvSpPr/>
          <p:nvPr userDrawn="1"/>
        </p:nvSpPr>
        <p:spPr>
          <a:xfrm rot="5820000">
            <a:off x="35119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129"/>
          <p:cNvSpPr/>
          <p:nvPr userDrawn="1"/>
        </p:nvSpPr>
        <p:spPr>
          <a:xfrm rot="5820000">
            <a:off x="48506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130"/>
          <p:cNvSpPr/>
          <p:nvPr userDrawn="1"/>
        </p:nvSpPr>
        <p:spPr>
          <a:xfrm rot="5820000">
            <a:off x="57058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131"/>
          <p:cNvSpPr/>
          <p:nvPr userDrawn="1"/>
        </p:nvSpPr>
        <p:spPr>
          <a:xfrm rot="5820000">
            <a:off x="63008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133"/>
          <p:cNvSpPr/>
          <p:nvPr userDrawn="1"/>
        </p:nvSpPr>
        <p:spPr>
          <a:xfrm rot="5820000">
            <a:off x="51481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134"/>
          <p:cNvSpPr/>
          <p:nvPr userDrawn="1"/>
        </p:nvSpPr>
        <p:spPr>
          <a:xfrm rot="5820000">
            <a:off x="59289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135"/>
          <p:cNvSpPr/>
          <p:nvPr userDrawn="1"/>
        </p:nvSpPr>
        <p:spPr>
          <a:xfrm rot="5820000">
            <a:off x="65983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136"/>
          <p:cNvSpPr/>
          <p:nvPr userDrawn="1"/>
        </p:nvSpPr>
        <p:spPr>
          <a:xfrm rot="5820000">
            <a:off x="68958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137"/>
          <p:cNvSpPr/>
          <p:nvPr userDrawn="1"/>
        </p:nvSpPr>
        <p:spPr>
          <a:xfrm rot="5820000">
            <a:off x="165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138"/>
          <p:cNvSpPr/>
          <p:nvPr userDrawn="1"/>
        </p:nvSpPr>
        <p:spPr>
          <a:xfrm rot="5820000">
            <a:off x="3140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139"/>
          <p:cNvSpPr/>
          <p:nvPr userDrawn="1"/>
        </p:nvSpPr>
        <p:spPr>
          <a:xfrm rot="5820000">
            <a:off x="5743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140"/>
          <p:cNvSpPr/>
          <p:nvPr userDrawn="1"/>
        </p:nvSpPr>
        <p:spPr>
          <a:xfrm rot="5820000">
            <a:off x="10577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142"/>
          <p:cNvSpPr/>
          <p:nvPr userDrawn="1"/>
        </p:nvSpPr>
        <p:spPr>
          <a:xfrm rot="5820000">
            <a:off x="20245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143"/>
          <p:cNvSpPr/>
          <p:nvPr userDrawn="1"/>
        </p:nvSpPr>
        <p:spPr>
          <a:xfrm rot="5820000">
            <a:off x="8718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144"/>
          <p:cNvSpPr/>
          <p:nvPr userDrawn="1"/>
        </p:nvSpPr>
        <p:spPr>
          <a:xfrm rot="5820000">
            <a:off x="14667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148"/>
          <p:cNvSpPr/>
          <p:nvPr userDrawn="1"/>
        </p:nvSpPr>
        <p:spPr>
          <a:xfrm rot="5820000">
            <a:off x="14296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151"/>
          <p:cNvSpPr/>
          <p:nvPr userDrawn="1"/>
        </p:nvSpPr>
        <p:spPr>
          <a:xfrm rot="5820000">
            <a:off x="22476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155"/>
          <p:cNvSpPr/>
          <p:nvPr userDrawn="1"/>
        </p:nvSpPr>
        <p:spPr>
          <a:xfrm rot="5820000">
            <a:off x="25451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159"/>
          <p:cNvSpPr/>
          <p:nvPr userDrawn="1"/>
        </p:nvSpPr>
        <p:spPr>
          <a:xfrm rot="5820000">
            <a:off x="27682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161"/>
          <p:cNvSpPr/>
          <p:nvPr userDrawn="1"/>
        </p:nvSpPr>
        <p:spPr>
          <a:xfrm rot="5820000">
            <a:off x="47018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162"/>
          <p:cNvSpPr/>
          <p:nvPr userDrawn="1"/>
        </p:nvSpPr>
        <p:spPr>
          <a:xfrm rot="5820000">
            <a:off x="55571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163"/>
          <p:cNvSpPr/>
          <p:nvPr userDrawn="1"/>
        </p:nvSpPr>
        <p:spPr>
          <a:xfrm rot="5820000">
            <a:off x="30657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164"/>
          <p:cNvSpPr/>
          <p:nvPr userDrawn="1"/>
        </p:nvSpPr>
        <p:spPr>
          <a:xfrm rot="5820000">
            <a:off x="39581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165"/>
          <p:cNvSpPr/>
          <p:nvPr userDrawn="1"/>
        </p:nvSpPr>
        <p:spPr>
          <a:xfrm rot="5820000">
            <a:off x="49993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166"/>
          <p:cNvSpPr/>
          <p:nvPr userDrawn="1"/>
        </p:nvSpPr>
        <p:spPr>
          <a:xfrm rot="5820000">
            <a:off x="57802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168"/>
          <p:cNvSpPr/>
          <p:nvPr userDrawn="1"/>
        </p:nvSpPr>
        <p:spPr>
          <a:xfrm rot="5820000">
            <a:off x="43672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169"/>
          <p:cNvSpPr/>
          <p:nvPr userDrawn="1"/>
        </p:nvSpPr>
        <p:spPr>
          <a:xfrm rot="5820000">
            <a:off x="52596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170"/>
          <p:cNvSpPr/>
          <p:nvPr userDrawn="1"/>
        </p:nvSpPr>
        <p:spPr>
          <a:xfrm rot="5820000">
            <a:off x="60777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171"/>
          <p:cNvSpPr/>
          <p:nvPr userDrawn="1"/>
        </p:nvSpPr>
        <p:spPr>
          <a:xfrm rot="5820000">
            <a:off x="67470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172"/>
          <p:cNvSpPr/>
          <p:nvPr userDrawn="1"/>
        </p:nvSpPr>
        <p:spPr>
          <a:xfrm rot="5820000">
            <a:off x="69701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174"/>
          <p:cNvSpPr/>
          <p:nvPr userDrawn="1"/>
        </p:nvSpPr>
        <p:spPr>
          <a:xfrm rot="5820000">
            <a:off x="-20608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175"/>
          <p:cNvSpPr/>
          <p:nvPr userDrawn="1"/>
        </p:nvSpPr>
        <p:spPr>
          <a:xfrm rot="5820000">
            <a:off x="2025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76"/>
          <p:cNvSpPr/>
          <p:nvPr userDrawn="1"/>
        </p:nvSpPr>
        <p:spPr>
          <a:xfrm rot="5820000">
            <a:off x="4627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79"/>
          <p:cNvSpPr/>
          <p:nvPr userDrawn="1"/>
        </p:nvSpPr>
        <p:spPr>
          <a:xfrm rot="5820000">
            <a:off x="19130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80"/>
          <p:cNvSpPr/>
          <p:nvPr userDrawn="1"/>
        </p:nvSpPr>
        <p:spPr>
          <a:xfrm rot="5820000">
            <a:off x="7602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81"/>
          <p:cNvSpPr/>
          <p:nvPr userDrawn="1"/>
        </p:nvSpPr>
        <p:spPr>
          <a:xfrm rot="5820000">
            <a:off x="12436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89"/>
          <p:cNvSpPr/>
          <p:nvPr userDrawn="1"/>
        </p:nvSpPr>
        <p:spPr>
          <a:xfrm rot="5820000">
            <a:off x="31773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92"/>
          <p:cNvSpPr/>
          <p:nvPr userDrawn="1"/>
        </p:nvSpPr>
        <p:spPr>
          <a:xfrm rot="5820000">
            <a:off x="24336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94"/>
          <p:cNvSpPr/>
          <p:nvPr userDrawn="1"/>
        </p:nvSpPr>
        <p:spPr>
          <a:xfrm rot="5820000">
            <a:off x="45903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96"/>
          <p:cNvSpPr/>
          <p:nvPr userDrawn="1"/>
        </p:nvSpPr>
        <p:spPr>
          <a:xfrm rot="5820000">
            <a:off x="26567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99"/>
          <p:cNvSpPr/>
          <p:nvPr userDrawn="1"/>
        </p:nvSpPr>
        <p:spPr>
          <a:xfrm rot="5820000">
            <a:off x="54455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200"/>
          <p:cNvSpPr/>
          <p:nvPr userDrawn="1"/>
        </p:nvSpPr>
        <p:spPr>
          <a:xfrm rot="5820000">
            <a:off x="29541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201"/>
          <p:cNvSpPr/>
          <p:nvPr userDrawn="1"/>
        </p:nvSpPr>
        <p:spPr>
          <a:xfrm rot="5820000">
            <a:off x="36235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02"/>
          <p:cNvSpPr/>
          <p:nvPr userDrawn="1"/>
        </p:nvSpPr>
        <p:spPr>
          <a:xfrm rot="5820000">
            <a:off x="48878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203"/>
          <p:cNvSpPr/>
          <p:nvPr userDrawn="1"/>
        </p:nvSpPr>
        <p:spPr>
          <a:xfrm rot="5820000">
            <a:off x="57430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204"/>
          <p:cNvSpPr/>
          <p:nvPr userDrawn="1"/>
        </p:nvSpPr>
        <p:spPr>
          <a:xfrm rot="5820000">
            <a:off x="63752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206"/>
          <p:cNvSpPr/>
          <p:nvPr userDrawn="1"/>
        </p:nvSpPr>
        <p:spPr>
          <a:xfrm rot="5820000">
            <a:off x="51852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207"/>
          <p:cNvSpPr/>
          <p:nvPr userDrawn="1"/>
        </p:nvSpPr>
        <p:spPr>
          <a:xfrm rot="5820000">
            <a:off x="59661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208"/>
          <p:cNvSpPr/>
          <p:nvPr userDrawn="1"/>
        </p:nvSpPr>
        <p:spPr>
          <a:xfrm rot="5820000">
            <a:off x="66355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209"/>
          <p:cNvSpPr/>
          <p:nvPr userDrawn="1"/>
        </p:nvSpPr>
        <p:spPr>
          <a:xfrm rot="5820000">
            <a:off x="69329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210"/>
          <p:cNvSpPr/>
          <p:nvPr userDrawn="1"/>
        </p:nvSpPr>
        <p:spPr>
          <a:xfrm rot="5820000">
            <a:off x="537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211"/>
          <p:cNvSpPr/>
          <p:nvPr userDrawn="1"/>
        </p:nvSpPr>
        <p:spPr>
          <a:xfrm rot="5820000">
            <a:off x="3512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212"/>
          <p:cNvSpPr/>
          <p:nvPr userDrawn="1"/>
        </p:nvSpPr>
        <p:spPr>
          <a:xfrm rot="5820000">
            <a:off x="6115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213"/>
          <p:cNvSpPr/>
          <p:nvPr userDrawn="1"/>
        </p:nvSpPr>
        <p:spPr>
          <a:xfrm rot="5820000">
            <a:off x="10949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215"/>
          <p:cNvSpPr/>
          <p:nvPr userDrawn="1"/>
        </p:nvSpPr>
        <p:spPr>
          <a:xfrm rot="5820000">
            <a:off x="20617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216"/>
          <p:cNvSpPr/>
          <p:nvPr userDrawn="1"/>
        </p:nvSpPr>
        <p:spPr>
          <a:xfrm rot="5820000">
            <a:off x="9090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217"/>
          <p:cNvSpPr/>
          <p:nvPr userDrawn="1"/>
        </p:nvSpPr>
        <p:spPr>
          <a:xfrm rot="5820000">
            <a:off x="15411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221"/>
          <p:cNvSpPr/>
          <p:nvPr userDrawn="1"/>
        </p:nvSpPr>
        <p:spPr>
          <a:xfrm rot="5820000">
            <a:off x="15039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224"/>
          <p:cNvSpPr/>
          <p:nvPr userDrawn="1"/>
        </p:nvSpPr>
        <p:spPr>
          <a:xfrm rot="5820000">
            <a:off x="22848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232"/>
          <p:cNvSpPr/>
          <p:nvPr userDrawn="1"/>
        </p:nvSpPr>
        <p:spPr>
          <a:xfrm rot="5820000">
            <a:off x="28054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233"/>
          <p:cNvSpPr/>
          <p:nvPr userDrawn="1"/>
        </p:nvSpPr>
        <p:spPr>
          <a:xfrm rot="5820000">
            <a:off x="32888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234"/>
          <p:cNvSpPr/>
          <p:nvPr userDrawn="1"/>
        </p:nvSpPr>
        <p:spPr>
          <a:xfrm rot="5820000">
            <a:off x="47390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235"/>
          <p:cNvSpPr/>
          <p:nvPr userDrawn="1"/>
        </p:nvSpPr>
        <p:spPr>
          <a:xfrm rot="5820000">
            <a:off x="55943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236"/>
          <p:cNvSpPr/>
          <p:nvPr userDrawn="1"/>
        </p:nvSpPr>
        <p:spPr>
          <a:xfrm rot="5820000">
            <a:off x="31029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237"/>
          <p:cNvSpPr/>
          <p:nvPr userDrawn="1"/>
        </p:nvSpPr>
        <p:spPr>
          <a:xfrm rot="5820000">
            <a:off x="40697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238"/>
          <p:cNvSpPr/>
          <p:nvPr userDrawn="1"/>
        </p:nvSpPr>
        <p:spPr>
          <a:xfrm rot="5820000">
            <a:off x="50365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239"/>
          <p:cNvSpPr/>
          <p:nvPr userDrawn="1"/>
        </p:nvSpPr>
        <p:spPr>
          <a:xfrm rot="5820000">
            <a:off x="58174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240"/>
          <p:cNvSpPr/>
          <p:nvPr userDrawn="1"/>
        </p:nvSpPr>
        <p:spPr>
          <a:xfrm rot="5820000">
            <a:off x="64867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241"/>
          <p:cNvSpPr/>
          <p:nvPr userDrawn="1"/>
        </p:nvSpPr>
        <p:spPr>
          <a:xfrm rot="5820000">
            <a:off x="44415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242"/>
          <p:cNvSpPr/>
          <p:nvPr userDrawn="1"/>
        </p:nvSpPr>
        <p:spPr>
          <a:xfrm rot="5820000">
            <a:off x="52968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243"/>
          <p:cNvSpPr/>
          <p:nvPr userDrawn="1"/>
        </p:nvSpPr>
        <p:spPr>
          <a:xfrm rot="5820000">
            <a:off x="61149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244"/>
          <p:cNvSpPr/>
          <p:nvPr userDrawn="1"/>
        </p:nvSpPr>
        <p:spPr>
          <a:xfrm rot="5820000">
            <a:off x="67842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246"/>
          <p:cNvSpPr/>
          <p:nvPr userDrawn="1"/>
        </p:nvSpPr>
        <p:spPr>
          <a:xfrm rot="5820000">
            <a:off x="1281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248"/>
          <p:cNvSpPr/>
          <p:nvPr userDrawn="1"/>
        </p:nvSpPr>
        <p:spPr>
          <a:xfrm rot="5820000">
            <a:off x="6859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249"/>
          <p:cNvSpPr/>
          <p:nvPr userDrawn="1"/>
        </p:nvSpPr>
        <p:spPr>
          <a:xfrm rot="5820000">
            <a:off x="11693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250"/>
          <p:cNvSpPr/>
          <p:nvPr userDrawn="1"/>
        </p:nvSpPr>
        <p:spPr>
          <a:xfrm rot="5820000">
            <a:off x="17642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251"/>
          <p:cNvSpPr/>
          <p:nvPr userDrawn="1"/>
        </p:nvSpPr>
        <p:spPr>
          <a:xfrm rot="5820000">
            <a:off x="21361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253"/>
          <p:cNvSpPr/>
          <p:nvPr userDrawn="1"/>
        </p:nvSpPr>
        <p:spPr>
          <a:xfrm rot="5820000">
            <a:off x="16899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257"/>
          <p:cNvSpPr/>
          <p:nvPr userDrawn="1"/>
        </p:nvSpPr>
        <p:spPr>
          <a:xfrm rot="5820000">
            <a:off x="16527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260"/>
          <p:cNvSpPr/>
          <p:nvPr userDrawn="1"/>
        </p:nvSpPr>
        <p:spPr>
          <a:xfrm rot="5820000">
            <a:off x="23592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262"/>
          <p:cNvSpPr/>
          <p:nvPr userDrawn="1"/>
        </p:nvSpPr>
        <p:spPr>
          <a:xfrm rot="5820000">
            <a:off x="18386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264"/>
          <p:cNvSpPr/>
          <p:nvPr userDrawn="1"/>
        </p:nvSpPr>
        <p:spPr>
          <a:xfrm rot="5820000">
            <a:off x="25823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268"/>
          <p:cNvSpPr/>
          <p:nvPr userDrawn="1"/>
        </p:nvSpPr>
        <p:spPr>
          <a:xfrm rot="5820000">
            <a:off x="28798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269"/>
          <p:cNvSpPr/>
          <p:nvPr userDrawn="1"/>
        </p:nvSpPr>
        <p:spPr>
          <a:xfrm rot="5820000">
            <a:off x="34375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270"/>
          <p:cNvSpPr/>
          <p:nvPr userDrawn="1"/>
        </p:nvSpPr>
        <p:spPr>
          <a:xfrm rot="5820000">
            <a:off x="48134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271"/>
          <p:cNvSpPr/>
          <p:nvPr userDrawn="1"/>
        </p:nvSpPr>
        <p:spPr>
          <a:xfrm rot="5820000">
            <a:off x="56686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274"/>
          <p:cNvSpPr/>
          <p:nvPr userDrawn="1"/>
        </p:nvSpPr>
        <p:spPr>
          <a:xfrm rot="5820000">
            <a:off x="51109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275"/>
          <p:cNvSpPr/>
          <p:nvPr userDrawn="1"/>
        </p:nvSpPr>
        <p:spPr>
          <a:xfrm rot="5820000">
            <a:off x="58918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276"/>
          <p:cNvSpPr/>
          <p:nvPr userDrawn="1"/>
        </p:nvSpPr>
        <p:spPr>
          <a:xfrm rot="5820000">
            <a:off x="65611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277"/>
          <p:cNvSpPr/>
          <p:nvPr userDrawn="1"/>
        </p:nvSpPr>
        <p:spPr>
          <a:xfrm rot="5820000">
            <a:off x="45159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278"/>
          <p:cNvSpPr/>
          <p:nvPr userDrawn="1"/>
        </p:nvSpPr>
        <p:spPr>
          <a:xfrm rot="5820000">
            <a:off x="53712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279"/>
          <p:cNvSpPr/>
          <p:nvPr userDrawn="1"/>
        </p:nvSpPr>
        <p:spPr>
          <a:xfrm rot="5820000">
            <a:off x="62264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280"/>
          <p:cNvSpPr/>
          <p:nvPr userDrawn="1"/>
        </p:nvSpPr>
        <p:spPr>
          <a:xfrm rot="5820000">
            <a:off x="68586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282"/>
          <p:cNvSpPr/>
          <p:nvPr userDrawn="1"/>
        </p:nvSpPr>
        <p:spPr>
          <a:xfrm rot="5820000">
            <a:off x="2768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283"/>
          <p:cNvSpPr/>
          <p:nvPr userDrawn="1"/>
        </p:nvSpPr>
        <p:spPr>
          <a:xfrm rot="5820000">
            <a:off x="5371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284"/>
          <p:cNvSpPr/>
          <p:nvPr userDrawn="1"/>
        </p:nvSpPr>
        <p:spPr>
          <a:xfrm rot="5820000">
            <a:off x="8346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285"/>
          <p:cNvSpPr/>
          <p:nvPr userDrawn="1"/>
        </p:nvSpPr>
        <p:spPr>
          <a:xfrm rot="5820000">
            <a:off x="13924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288"/>
          <p:cNvSpPr/>
          <p:nvPr userDrawn="1"/>
        </p:nvSpPr>
        <p:spPr>
          <a:xfrm rot="5820000">
            <a:off x="10205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289"/>
          <p:cNvSpPr/>
          <p:nvPr userDrawn="1"/>
        </p:nvSpPr>
        <p:spPr>
          <a:xfrm rot="5820000">
            <a:off x="13552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292"/>
          <p:cNvSpPr/>
          <p:nvPr userDrawn="1"/>
        </p:nvSpPr>
        <p:spPr>
          <a:xfrm rot="5820000">
            <a:off x="22104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296"/>
          <p:cNvSpPr/>
          <p:nvPr userDrawn="1"/>
        </p:nvSpPr>
        <p:spPr>
          <a:xfrm rot="5820000">
            <a:off x="25079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298"/>
          <p:cNvSpPr/>
          <p:nvPr userDrawn="1"/>
        </p:nvSpPr>
        <p:spPr>
          <a:xfrm rot="5820000">
            <a:off x="19873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300"/>
          <p:cNvSpPr/>
          <p:nvPr userDrawn="1"/>
        </p:nvSpPr>
        <p:spPr>
          <a:xfrm rot="5820000">
            <a:off x="27310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302"/>
          <p:cNvSpPr/>
          <p:nvPr userDrawn="1"/>
        </p:nvSpPr>
        <p:spPr>
          <a:xfrm rot="5820000">
            <a:off x="46647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304"/>
          <p:cNvSpPr/>
          <p:nvPr userDrawn="1"/>
        </p:nvSpPr>
        <p:spPr>
          <a:xfrm rot="5820000">
            <a:off x="30285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305"/>
          <p:cNvSpPr/>
          <p:nvPr userDrawn="1"/>
        </p:nvSpPr>
        <p:spPr>
          <a:xfrm rot="5820000">
            <a:off x="38466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306"/>
          <p:cNvSpPr/>
          <p:nvPr userDrawn="1"/>
        </p:nvSpPr>
        <p:spPr>
          <a:xfrm rot="5820000">
            <a:off x="49621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308"/>
          <p:cNvSpPr/>
          <p:nvPr userDrawn="1"/>
        </p:nvSpPr>
        <p:spPr>
          <a:xfrm rot="5820000">
            <a:off x="32516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309"/>
          <p:cNvSpPr/>
          <p:nvPr userDrawn="1"/>
        </p:nvSpPr>
        <p:spPr>
          <a:xfrm rot="5820000">
            <a:off x="42928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310"/>
          <p:cNvSpPr/>
          <p:nvPr userDrawn="1"/>
        </p:nvSpPr>
        <p:spPr>
          <a:xfrm rot="5820000">
            <a:off x="52224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311"/>
          <p:cNvSpPr/>
          <p:nvPr userDrawn="1"/>
        </p:nvSpPr>
        <p:spPr>
          <a:xfrm rot="5820000">
            <a:off x="60405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312"/>
          <p:cNvSpPr/>
          <p:nvPr userDrawn="1"/>
        </p:nvSpPr>
        <p:spPr>
          <a:xfrm rot="5820000">
            <a:off x="67098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314"/>
          <p:cNvSpPr/>
          <p:nvPr userDrawn="1"/>
        </p:nvSpPr>
        <p:spPr>
          <a:xfrm rot="5820000">
            <a:off x="55199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316"/>
          <p:cNvSpPr/>
          <p:nvPr userDrawn="1"/>
        </p:nvSpPr>
        <p:spPr>
          <a:xfrm rot="5820000">
            <a:off x="70445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318"/>
          <p:cNvSpPr/>
          <p:nvPr userDrawn="1"/>
        </p:nvSpPr>
        <p:spPr>
          <a:xfrm rot="5820000">
            <a:off x="61892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319"/>
          <p:cNvSpPr/>
          <p:nvPr userDrawn="1"/>
        </p:nvSpPr>
        <p:spPr>
          <a:xfrm rot="5820000">
            <a:off x="63380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320"/>
          <p:cNvSpPr/>
          <p:nvPr userDrawn="1"/>
        </p:nvSpPr>
        <p:spPr>
          <a:xfrm rot="5820000">
            <a:off x="64123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321"/>
          <p:cNvSpPr/>
          <p:nvPr userDrawn="1"/>
        </p:nvSpPr>
        <p:spPr>
          <a:xfrm rot="5820000">
            <a:off x="62636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322"/>
          <p:cNvSpPr/>
          <p:nvPr userDrawn="1"/>
        </p:nvSpPr>
        <p:spPr>
          <a:xfrm rot="5820000">
            <a:off x="34004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323"/>
          <p:cNvSpPr/>
          <p:nvPr userDrawn="1"/>
        </p:nvSpPr>
        <p:spPr>
          <a:xfrm rot="5820000">
            <a:off x="33260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324"/>
          <p:cNvSpPr/>
          <p:nvPr userDrawn="1"/>
        </p:nvSpPr>
        <p:spPr>
          <a:xfrm rot="5820000">
            <a:off x="38094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325"/>
          <p:cNvSpPr/>
          <p:nvPr userDrawn="1"/>
        </p:nvSpPr>
        <p:spPr>
          <a:xfrm rot="5820000">
            <a:off x="40325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327"/>
          <p:cNvSpPr/>
          <p:nvPr userDrawn="1"/>
        </p:nvSpPr>
        <p:spPr>
          <a:xfrm rot="5820000">
            <a:off x="35863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329"/>
          <p:cNvSpPr/>
          <p:nvPr userDrawn="1"/>
        </p:nvSpPr>
        <p:spPr>
          <a:xfrm rot="5820000">
            <a:off x="36978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330"/>
          <p:cNvSpPr/>
          <p:nvPr userDrawn="1"/>
        </p:nvSpPr>
        <p:spPr>
          <a:xfrm rot="5820000">
            <a:off x="39210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331"/>
          <p:cNvSpPr/>
          <p:nvPr userDrawn="1"/>
        </p:nvSpPr>
        <p:spPr>
          <a:xfrm rot="5820000">
            <a:off x="34747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332"/>
          <p:cNvSpPr/>
          <p:nvPr userDrawn="1"/>
        </p:nvSpPr>
        <p:spPr>
          <a:xfrm rot="5820000">
            <a:off x="38838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333"/>
          <p:cNvSpPr/>
          <p:nvPr userDrawn="1"/>
        </p:nvSpPr>
        <p:spPr>
          <a:xfrm rot="5820000">
            <a:off x="37722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334"/>
          <p:cNvSpPr/>
          <p:nvPr userDrawn="1"/>
        </p:nvSpPr>
        <p:spPr>
          <a:xfrm rot="5820000">
            <a:off x="42556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335"/>
          <p:cNvSpPr/>
          <p:nvPr userDrawn="1"/>
        </p:nvSpPr>
        <p:spPr>
          <a:xfrm rot="5820000">
            <a:off x="44044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336"/>
          <p:cNvSpPr/>
          <p:nvPr userDrawn="1"/>
        </p:nvSpPr>
        <p:spPr>
          <a:xfrm rot="5820000">
            <a:off x="35491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337"/>
          <p:cNvSpPr/>
          <p:nvPr userDrawn="1"/>
        </p:nvSpPr>
        <p:spPr>
          <a:xfrm rot="5820000">
            <a:off x="41069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338"/>
          <p:cNvSpPr/>
          <p:nvPr userDrawn="1"/>
        </p:nvSpPr>
        <p:spPr>
          <a:xfrm rot="5820000">
            <a:off x="36607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339"/>
          <p:cNvSpPr/>
          <p:nvPr userDrawn="1"/>
        </p:nvSpPr>
        <p:spPr>
          <a:xfrm rot="5820000">
            <a:off x="41812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340"/>
          <p:cNvSpPr/>
          <p:nvPr userDrawn="1"/>
        </p:nvSpPr>
        <p:spPr>
          <a:xfrm rot="5820000">
            <a:off x="43300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341"/>
          <p:cNvSpPr/>
          <p:nvPr userDrawn="1"/>
        </p:nvSpPr>
        <p:spPr>
          <a:xfrm rot="5820000">
            <a:off x="39953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342"/>
          <p:cNvSpPr/>
          <p:nvPr userDrawn="1"/>
        </p:nvSpPr>
        <p:spPr>
          <a:xfrm rot="5820000">
            <a:off x="72676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343"/>
          <p:cNvSpPr/>
          <p:nvPr userDrawn="1"/>
        </p:nvSpPr>
        <p:spPr>
          <a:xfrm rot="5820000">
            <a:off x="77882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344"/>
          <p:cNvSpPr/>
          <p:nvPr userDrawn="1"/>
        </p:nvSpPr>
        <p:spPr>
          <a:xfrm rot="5820000">
            <a:off x="82344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345"/>
          <p:cNvSpPr/>
          <p:nvPr userDrawn="1"/>
        </p:nvSpPr>
        <p:spPr>
          <a:xfrm rot="5820000">
            <a:off x="84575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346"/>
          <p:cNvSpPr/>
          <p:nvPr userDrawn="1"/>
        </p:nvSpPr>
        <p:spPr>
          <a:xfrm rot="5820000">
            <a:off x="71189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347"/>
          <p:cNvSpPr/>
          <p:nvPr userDrawn="1"/>
        </p:nvSpPr>
        <p:spPr>
          <a:xfrm rot="5820000">
            <a:off x="74163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348"/>
          <p:cNvSpPr/>
          <p:nvPr userDrawn="1"/>
        </p:nvSpPr>
        <p:spPr>
          <a:xfrm rot="5820000">
            <a:off x="79369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349"/>
          <p:cNvSpPr/>
          <p:nvPr userDrawn="1"/>
        </p:nvSpPr>
        <p:spPr>
          <a:xfrm rot="5820000">
            <a:off x="76395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350"/>
          <p:cNvSpPr/>
          <p:nvPr userDrawn="1"/>
        </p:nvSpPr>
        <p:spPr>
          <a:xfrm rot="5820000">
            <a:off x="83088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352"/>
          <p:cNvSpPr/>
          <p:nvPr userDrawn="1"/>
        </p:nvSpPr>
        <p:spPr>
          <a:xfrm rot="5820000">
            <a:off x="71932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353"/>
          <p:cNvSpPr/>
          <p:nvPr userDrawn="1"/>
        </p:nvSpPr>
        <p:spPr>
          <a:xfrm rot="5820000">
            <a:off x="74907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354"/>
          <p:cNvSpPr/>
          <p:nvPr userDrawn="1"/>
        </p:nvSpPr>
        <p:spPr>
          <a:xfrm rot="5820000">
            <a:off x="80857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355"/>
          <p:cNvSpPr/>
          <p:nvPr userDrawn="1"/>
        </p:nvSpPr>
        <p:spPr>
          <a:xfrm rot="5820000">
            <a:off x="771387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356"/>
          <p:cNvSpPr/>
          <p:nvPr userDrawn="1"/>
        </p:nvSpPr>
        <p:spPr>
          <a:xfrm rot="5820000">
            <a:off x="838320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357"/>
          <p:cNvSpPr/>
          <p:nvPr userDrawn="1"/>
        </p:nvSpPr>
        <p:spPr>
          <a:xfrm rot="5820000">
            <a:off x="84947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358"/>
          <p:cNvSpPr/>
          <p:nvPr userDrawn="1"/>
        </p:nvSpPr>
        <p:spPr>
          <a:xfrm rot="5820000">
            <a:off x="73420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359"/>
          <p:cNvSpPr/>
          <p:nvPr userDrawn="1"/>
        </p:nvSpPr>
        <p:spPr>
          <a:xfrm rot="5820000">
            <a:off x="756513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360"/>
          <p:cNvSpPr/>
          <p:nvPr userDrawn="1"/>
        </p:nvSpPr>
        <p:spPr>
          <a:xfrm rot="5820000">
            <a:off x="70073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361"/>
          <p:cNvSpPr/>
          <p:nvPr userDrawn="1"/>
        </p:nvSpPr>
        <p:spPr>
          <a:xfrm rot="5820000">
            <a:off x="78626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364"/>
          <p:cNvSpPr/>
          <p:nvPr userDrawn="1"/>
        </p:nvSpPr>
        <p:spPr>
          <a:xfrm rot="5820000">
            <a:off x="72304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365"/>
          <p:cNvSpPr/>
          <p:nvPr userDrawn="1"/>
        </p:nvSpPr>
        <p:spPr>
          <a:xfrm rot="5820000">
            <a:off x="75279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366"/>
          <p:cNvSpPr/>
          <p:nvPr userDrawn="1"/>
        </p:nvSpPr>
        <p:spPr>
          <a:xfrm rot="5820000">
            <a:off x="81600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367"/>
          <p:cNvSpPr/>
          <p:nvPr userDrawn="1"/>
        </p:nvSpPr>
        <p:spPr>
          <a:xfrm rot="5820000">
            <a:off x="775105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368"/>
          <p:cNvSpPr/>
          <p:nvPr userDrawn="1"/>
        </p:nvSpPr>
        <p:spPr>
          <a:xfrm rot="5820000">
            <a:off x="84203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370"/>
          <p:cNvSpPr/>
          <p:nvPr userDrawn="1"/>
        </p:nvSpPr>
        <p:spPr>
          <a:xfrm rot="5820000">
            <a:off x="73792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371"/>
          <p:cNvSpPr/>
          <p:nvPr userDrawn="1"/>
        </p:nvSpPr>
        <p:spPr>
          <a:xfrm rot="5820000">
            <a:off x="76023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372"/>
          <p:cNvSpPr/>
          <p:nvPr userDrawn="1"/>
        </p:nvSpPr>
        <p:spPr>
          <a:xfrm rot="5820000">
            <a:off x="827164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373"/>
          <p:cNvSpPr/>
          <p:nvPr userDrawn="1"/>
        </p:nvSpPr>
        <p:spPr>
          <a:xfrm rot="5820000">
            <a:off x="70817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374"/>
          <p:cNvSpPr/>
          <p:nvPr userDrawn="1"/>
        </p:nvSpPr>
        <p:spPr>
          <a:xfrm rot="5820000">
            <a:off x="78997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376"/>
          <p:cNvSpPr/>
          <p:nvPr userDrawn="1"/>
        </p:nvSpPr>
        <p:spPr>
          <a:xfrm rot="5820000">
            <a:off x="74535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377"/>
          <p:cNvSpPr/>
          <p:nvPr userDrawn="1"/>
        </p:nvSpPr>
        <p:spPr>
          <a:xfrm rot="5820000">
            <a:off x="767668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378"/>
          <p:cNvSpPr/>
          <p:nvPr userDrawn="1"/>
        </p:nvSpPr>
        <p:spPr>
          <a:xfrm rot="5820000">
            <a:off x="834601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379"/>
          <p:cNvSpPr/>
          <p:nvPr userDrawn="1"/>
        </p:nvSpPr>
        <p:spPr>
          <a:xfrm rot="5820000">
            <a:off x="71560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380"/>
          <p:cNvSpPr/>
          <p:nvPr userDrawn="1"/>
        </p:nvSpPr>
        <p:spPr>
          <a:xfrm rot="5820000">
            <a:off x="80113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382"/>
          <p:cNvSpPr/>
          <p:nvPr userDrawn="1"/>
        </p:nvSpPr>
        <p:spPr>
          <a:xfrm rot="5820000">
            <a:off x="78254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384"/>
          <p:cNvSpPr/>
          <p:nvPr userDrawn="1"/>
        </p:nvSpPr>
        <p:spPr>
          <a:xfrm rot="5820000">
            <a:off x="73048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386"/>
          <p:cNvSpPr/>
          <p:nvPr userDrawn="1"/>
        </p:nvSpPr>
        <p:spPr>
          <a:xfrm rot="5820000">
            <a:off x="79741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387"/>
          <p:cNvSpPr/>
          <p:nvPr userDrawn="1"/>
        </p:nvSpPr>
        <p:spPr>
          <a:xfrm rot="5820000">
            <a:off x="81229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388"/>
          <p:cNvSpPr/>
          <p:nvPr userDrawn="1"/>
        </p:nvSpPr>
        <p:spPr>
          <a:xfrm rot="5820000">
            <a:off x="81972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389"/>
          <p:cNvSpPr/>
          <p:nvPr userDrawn="1"/>
        </p:nvSpPr>
        <p:spPr>
          <a:xfrm rot="5820000">
            <a:off x="80485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391"/>
          <p:cNvSpPr/>
          <p:nvPr userDrawn="1"/>
        </p:nvSpPr>
        <p:spPr>
          <a:xfrm rot="5820000">
            <a:off x="856912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 395"/>
          <p:cNvSpPr/>
          <p:nvPr userDrawn="1"/>
        </p:nvSpPr>
        <p:spPr>
          <a:xfrm rot="5820000">
            <a:off x="853194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19"/>
          <p:cNvSpPr/>
          <p:nvPr userDrawn="1"/>
        </p:nvSpPr>
        <p:spPr>
          <a:xfrm rot="2700000">
            <a:off x="7966770" y="537264"/>
            <a:ext cx="975249" cy="975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直角三角形 3"/>
          <p:cNvSpPr/>
          <p:nvPr userDrawn="1"/>
        </p:nvSpPr>
        <p:spPr>
          <a:xfrm rot="18900000">
            <a:off x="6590486" y="-740794"/>
            <a:ext cx="1459222" cy="146419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任意多边形 5"/>
          <p:cNvSpPr/>
          <p:nvPr userDrawn="1"/>
        </p:nvSpPr>
        <p:spPr>
          <a:xfrm>
            <a:off x="8665913" y="-5655"/>
            <a:ext cx="478087" cy="646088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0" name="Picture 2" descr="D:\国美大数据研究院\大数据研究院LOGO和名片\国美大数据研究院logo.png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15272" y="71420"/>
            <a:ext cx="1233467" cy="455043"/>
          </a:xfrm>
          <a:prstGeom prst="rect">
            <a:avLst/>
          </a:prstGeom>
          <a:noFill/>
        </p:spPr>
      </p:pic>
      <p:sp>
        <p:nvSpPr>
          <p:cNvPr id="251" name="矩形 344"/>
          <p:cNvSpPr/>
          <p:nvPr userDrawn="1"/>
        </p:nvSpPr>
        <p:spPr>
          <a:xfrm rot="5820000">
            <a:off x="868068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345"/>
          <p:cNvSpPr/>
          <p:nvPr userDrawn="1"/>
        </p:nvSpPr>
        <p:spPr>
          <a:xfrm rot="5820000">
            <a:off x="890379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350"/>
          <p:cNvSpPr/>
          <p:nvPr userDrawn="1"/>
        </p:nvSpPr>
        <p:spPr>
          <a:xfrm rot="5820000">
            <a:off x="875505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356"/>
          <p:cNvSpPr/>
          <p:nvPr userDrawn="1"/>
        </p:nvSpPr>
        <p:spPr>
          <a:xfrm rot="5820000">
            <a:off x="882942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357"/>
          <p:cNvSpPr/>
          <p:nvPr userDrawn="1"/>
        </p:nvSpPr>
        <p:spPr>
          <a:xfrm rot="5820000">
            <a:off x="894097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366"/>
          <p:cNvSpPr/>
          <p:nvPr userDrawn="1"/>
        </p:nvSpPr>
        <p:spPr>
          <a:xfrm rot="5820000">
            <a:off x="860631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368"/>
          <p:cNvSpPr/>
          <p:nvPr userDrawn="1"/>
        </p:nvSpPr>
        <p:spPr>
          <a:xfrm rot="5820000">
            <a:off x="886660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372"/>
          <p:cNvSpPr/>
          <p:nvPr userDrawn="1"/>
        </p:nvSpPr>
        <p:spPr>
          <a:xfrm rot="5820000">
            <a:off x="871786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378"/>
          <p:cNvSpPr/>
          <p:nvPr userDrawn="1"/>
        </p:nvSpPr>
        <p:spPr>
          <a:xfrm rot="5820000">
            <a:off x="879223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388"/>
          <p:cNvSpPr/>
          <p:nvPr userDrawn="1"/>
        </p:nvSpPr>
        <p:spPr>
          <a:xfrm rot="5820000">
            <a:off x="8643497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391"/>
          <p:cNvSpPr/>
          <p:nvPr userDrawn="1"/>
        </p:nvSpPr>
        <p:spPr>
          <a:xfrm rot="5820000">
            <a:off x="9015389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395"/>
          <p:cNvSpPr/>
          <p:nvPr userDrawn="1"/>
        </p:nvSpPr>
        <p:spPr>
          <a:xfrm rot="5820000">
            <a:off x="8978162" y="4926094"/>
            <a:ext cx="288000" cy="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4517" y="4143386"/>
            <a:ext cx="26200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大数据研究院  </a:t>
            </a:r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魏凯伟</a:t>
            </a:r>
            <a:endParaRPr 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7902" y="4500576"/>
            <a:ext cx="17932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500034" y="1459026"/>
            <a:ext cx="8108976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微观前端</a:t>
            </a:r>
            <a:endParaRPr lang="zh-CN" altLang="en-US" sz="6000" b="1" dirty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64522" y="3553882"/>
            <a:ext cx="180000" cy="180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34" y="2643188"/>
            <a:ext cx="8108976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小小图标</a:t>
            </a:r>
            <a:endParaRPr lang="zh-CN" altLang="en-US" sz="2800" b="1" dirty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图标分类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255" y="1905000"/>
            <a:ext cx="1501140" cy="14782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65" y="1927860"/>
            <a:ext cx="1470660" cy="1432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80" y="1950720"/>
            <a:ext cx="149352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图标分类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739775"/>
            <a:ext cx="2185670" cy="38881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739775"/>
            <a:ext cx="2265680" cy="3886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380" y="735330"/>
            <a:ext cx="2555875" cy="3891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2430965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EP3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五、一些建议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785495" y="929005"/>
            <a:ext cx="7746365" cy="3253105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拟物化设计就是追求模拟现实物品的造型和质感，通过叠加高光、纹理、材质、阴影等各种效果对实物进行再现。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接近真实物品，识别性强，交互更人性化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kumimoji="0" lang="zh-CN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现实世界中需要有实物映射，设计思维受限。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细节多，设计难度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较大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785495" y="929005"/>
            <a:ext cx="7746365" cy="2877820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去掉了多余的透视、纹理、渐变以及能做出3D效果的元素，这样可以让“信息”本身重新作为核心被凸显出来。同时在设计元素上，则强调了抽象、极简和符号化。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优点：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简洁，内容突出，设计更容易，高度一致性。</a:t>
            </a:r>
            <a:endParaRPr kumimoji="0" lang="zh-CN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识别性较弱。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印象深刻的扁平风</a:t>
            </a:r>
            <a:endParaRPr 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822325"/>
            <a:ext cx="6473190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1033780"/>
            <a:ext cx="3843655" cy="3028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05" y="1033780"/>
            <a:ext cx="3832860" cy="30283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232535"/>
            <a:ext cx="3440430" cy="3192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645" y="1746885"/>
            <a:ext cx="3519805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扁平化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0" y="650240"/>
            <a:ext cx="4271010" cy="408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650240"/>
            <a:ext cx="5039995" cy="408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扁平化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687070"/>
            <a:ext cx="2707640" cy="3974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20" y="877570"/>
            <a:ext cx="3644265" cy="35934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3774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Contents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zh-CN" altLang="en-US" b="1" dirty="0" smtClean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三、拟物化与扁平化</a:t>
            </a:r>
            <a:endParaRPr lang="zh-CN" altLang="en-US" b="1" dirty="0" smtClean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四、</a:t>
            </a:r>
            <a:r>
              <a:rPr lang="en-US" altLang="zh-CN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图标</a:t>
            </a:r>
            <a:endParaRPr lang="zh-CN" altLang="en-US" b="1" dirty="0" smtClean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五、一些建议</a:t>
            </a:r>
            <a:endParaRPr lang="zh-CN" altLang="en-US" b="1" dirty="0" smtClean="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850390" y="1368425"/>
            <a:ext cx="1477010" cy="3124835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写实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高辨识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大体积</a:t>
            </a:r>
            <a:endParaRPr kumimoji="0" lang="zh-CN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5836285" y="1368425"/>
            <a:ext cx="1516380" cy="3125470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低辨识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</a:t>
            </a:r>
            <a:endParaRPr kumimoji="0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小体积</a:t>
            </a:r>
            <a:endParaRPr kumimoji="0" lang="zh-CN" altLang="en-US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66265" y="908050"/>
            <a:ext cx="5336540" cy="405130"/>
            <a:chOff x="1474" y="1246"/>
            <a:chExt cx="1928" cy="562"/>
          </a:xfrm>
          <a:solidFill>
            <a:srgbClr val="07B0EB"/>
          </a:solidFill>
        </p:grpSpPr>
        <p:sp>
          <p:nvSpPr>
            <p:cNvPr id="63" name="矩形 62"/>
            <p:cNvSpPr/>
            <p:nvPr/>
          </p:nvSpPr>
          <p:spPr>
            <a:xfrm>
              <a:off x="1474" y="1246"/>
              <a:ext cx="1928" cy="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内容占位符 2"/>
            <p:cNvSpPr txBox="1"/>
            <p:nvPr/>
          </p:nvSpPr>
          <p:spPr>
            <a:xfrm>
              <a:off x="1652" y="1303"/>
              <a:ext cx="1573" cy="450"/>
            </a:xfrm>
            <a:prstGeom prst="rect">
              <a:avLst/>
            </a:prstGeom>
            <a:grpFill/>
          </p:spPr>
          <p:txBody>
            <a:bodyPr/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 1</a:t>
              </a:r>
              <a:endPara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675" y="2408555"/>
            <a:ext cx="838200" cy="10439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" y="1422400"/>
            <a:ext cx="3482975" cy="2637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15" y="1555115"/>
            <a:ext cx="2923540" cy="2416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45" y="810260"/>
            <a:ext cx="6061710" cy="390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850390" y="1368425"/>
            <a:ext cx="1477010" cy="3124835"/>
          </a:xfrm>
          <a:prstGeom prst="rect">
            <a:avLst/>
          </a:prstGeom>
        </p:spPr>
        <p:txBody>
          <a:bodyPr/>
          <a:lstStyle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厚重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真彩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光影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内容占位符 4"/>
          <p:cNvSpPr txBox="1"/>
          <p:nvPr/>
        </p:nvSpPr>
        <p:spPr>
          <a:xfrm>
            <a:off x="5836285" y="1368425"/>
            <a:ext cx="1516380" cy="3125470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轻薄</a:t>
            </a:r>
            <a:endParaRPr lang="zh-CN" altLang="en-US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矢量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简约</a:t>
            </a:r>
            <a:endParaRPr lang="en-US" altLang="zh-CN" sz="2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Flat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64995" y="908050"/>
            <a:ext cx="4850326" cy="407527"/>
            <a:chOff x="1474" y="1246"/>
            <a:chExt cx="1928" cy="563"/>
          </a:xfrm>
          <a:solidFill>
            <a:srgbClr val="07B0EB"/>
          </a:solidFill>
        </p:grpSpPr>
        <p:sp>
          <p:nvSpPr>
            <p:cNvPr id="63" name="矩形 62"/>
            <p:cNvSpPr/>
            <p:nvPr/>
          </p:nvSpPr>
          <p:spPr>
            <a:xfrm>
              <a:off x="1474" y="1246"/>
              <a:ext cx="1928" cy="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内容占位符 2"/>
            <p:cNvSpPr txBox="1"/>
            <p:nvPr/>
          </p:nvSpPr>
          <p:spPr>
            <a:xfrm>
              <a:off x="1623" y="1303"/>
              <a:ext cx="1573" cy="450"/>
            </a:xfrm>
            <a:prstGeom prst="rect">
              <a:avLst/>
            </a:prstGeom>
            <a:grpFill/>
          </p:spPr>
          <p:txBody>
            <a:bodyPr/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Round 2</a:t>
              </a:r>
              <a:endPara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0960" y="2409190"/>
            <a:ext cx="838200" cy="10439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95" y="1231265"/>
            <a:ext cx="7215505" cy="269748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拟物化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扁平化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1216025"/>
            <a:ext cx="7216775" cy="27127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831215"/>
            <a:ext cx="3810635" cy="381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2983415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EP4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五、一些建议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图片格式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94295" y="2192655"/>
            <a:ext cx="847090" cy="847725"/>
            <a:chOff x="1548" y="5045"/>
            <a:chExt cx="1779" cy="1779"/>
          </a:xfrm>
          <a:solidFill>
            <a:srgbClr val="FF9422"/>
          </a:solidFill>
        </p:grpSpPr>
        <p:sp>
          <p:nvSpPr>
            <p:cNvPr id="21" name="椭圆 20"/>
            <p:cNvSpPr/>
            <p:nvPr/>
          </p:nvSpPr>
          <p:spPr>
            <a:xfrm>
              <a:off x="1548" y="5045"/>
              <a:ext cx="1779" cy="1779"/>
            </a:xfrm>
            <a:prstGeom prst="ellipse">
              <a:avLst/>
            </a:prstGeom>
            <a:grpFill/>
            <a:ln>
              <a:solidFill>
                <a:srgbClr val="FF94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62" y="5572"/>
              <a:ext cx="1525" cy="708"/>
            </a:xfrm>
            <a:prstGeom prst="rect">
              <a:avLst/>
            </a:prstGeom>
            <a:grpFill/>
            <a:ln>
              <a:solidFill>
                <a:srgbClr val="FF9422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webp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0">
            <a:off x="4363720" y="1004570"/>
            <a:ext cx="1747520" cy="1747520"/>
            <a:chOff x="5895" y="2014"/>
            <a:chExt cx="1779" cy="1779"/>
          </a:xfrm>
          <a:solidFill>
            <a:srgbClr val="07B0EB"/>
          </a:solidFill>
        </p:grpSpPr>
        <p:sp>
          <p:nvSpPr>
            <p:cNvPr id="13" name="椭圆 12"/>
            <p:cNvSpPr/>
            <p:nvPr/>
          </p:nvSpPr>
          <p:spPr>
            <a:xfrm>
              <a:off x="5895" y="2014"/>
              <a:ext cx="1779" cy="1779"/>
            </a:xfrm>
            <a:prstGeom prst="ellipse">
              <a:avLst/>
            </a:prstGeom>
            <a:grpFill/>
            <a:ln>
              <a:solidFill>
                <a:srgbClr val="07B0E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33" y="2654"/>
              <a:ext cx="704" cy="500"/>
            </a:xfrm>
            <a:prstGeom prst="rect">
              <a:avLst/>
            </a:prstGeom>
            <a:grpFill/>
            <a:ln>
              <a:solidFill>
                <a:srgbClr val="07B0EB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gif</a:t>
              </a:r>
              <a:endParaRPr lang="en-US" altLang="zh-CN"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3268980" y="2763520"/>
            <a:ext cx="1747520" cy="1747520"/>
            <a:chOff x="8517" y="2014"/>
            <a:chExt cx="1779" cy="1779"/>
          </a:xfrm>
          <a:solidFill>
            <a:srgbClr val="07B0EB"/>
          </a:solidFill>
        </p:grpSpPr>
        <p:sp>
          <p:nvSpPr>
            <p:cNvPr id="8" name="椭圆 7"/>
            <p:cNvSpPr/>
            <p:nvPr/>
          </p:nvSpPr>
          <p:spPr>
            <a:xfrm>
              <a:off x="8517" y="2014"/>
              <a:ext cx="1779" cy="1779"/>
            </a:xfrm>
            <a:prstGeom prst="ellipse">
              <a:avLst/>
            </a:prstGeom>
            <a:grpFill/>
            <a:ln>
              <a:solidFill>
                <a:srgbClr val="07B0E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972" y="2606"/>
              <a:ext cx="869" cy="531"/>
            </a:xfrm>
            <a:prstGeom prst="rect">
              <a:avLst/>
            </a:prstGeom>
            <a:grpFill/>
            <a:ln>
              <a:solidFill>
                <a:srgbClr val="07B0EB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rot="0">
            <a:off x="1976175" y="1005089"/>
            <a:ext cx="1747520" cy="1747347"/>
            <a:chOff x="7326" y="4916"/>
            <a:chExt cx="1779" cy="1779"/>
          </a:xfrm>
          <a:solidFill>
            <a:srgbClr val="07B0EB"/>
          </a:solidFill>
        </p:grpSpPr>
        <p:sp>
          <p:nvSpPr>
            <p:cNvPr id="23" name="椭圆 22"/>
            <p:cNvSpPr/>
            <p:nvPr/>
          </p:nvSpPr>
          <p:spPr>
            <a:xfrm>
              <a:off x="7326" y="4916"/>
              <a:ext cx="1779" cy="1779"/>
            </a:xfrm>
            <a:prstGeom prst="ellipse">
              <a:avLst/>
            </a:prstGeom>
            <a:grpFill/>
            <a:ln>
              <a:solidFill>
                <a:srgbClr val="07B0E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862" y="5555"/>
              <a:ext cx="707" cy="500"/>
            </a:xfrm>
            <a:prstGeom prst="rect">
              <a:avLst/>
            </a:prstGeom>
            <a:grpFill/>
            <a:ln>
              <a:solidFill>
                <a:srgbClr val="07B0EB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jpg</a:t>
              </a:r>
              <a:endParaRPr lang="en-US" altLang="zh-CN"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223010" y="3071495"/>
            <a:ext cx="1129665" cy="1129665"/>
            <a:chOff x="1474" y="3052"/>
            <a:chExt cx="1779" cy="1779"/>
          </a:xfrm>
        </p:grpSpPr>
        <p:sp>
          <p:nvSpPr>
            <p:cNvPr id="34" name="椭圆 33"/>
            <p:cNvSpPr/>
            <p:nvPr/>
          </p:nvSpPr>
          <p:spPr>
            <a:xfrm>
              <a:off x="1474" y="3052"/>
              <a:ext cx="1779" cy="1779"/>
            </a:xfrm>
            <a:prstGeom prst="ellipse">
              <a:avLst/>
            </a:prstGeom>
            <a:solidFill>
              <a:srgbClr val="FF9422"/>
            </a:solidFill>
            <a:ln>
              <a:solidFill>
                <a:srgbClr val="FF94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82" y="3579"/>
              <a:ext cx="96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ico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930900" y="3040380"/>
            <a:ext cx="1129665" cy="1129665"/>
            <a:chOff x="1548" y="5045"/>
            <a:chExt cx="1779" cy="1779"/>
          </a:xfrm>
          <a:solidFill>
            <a:srgbClr val="FF9422"/>
          </a:solidFill>
        </p:grpSpPr>
        <p:sp>
          <p:nvSpPr>
            <p:cNvPr id="37" name="椭圆 36"/>
            <p:cNvSpPr/>
            <p:nvPr/>
          </p:nvSpPr>
          <p:spPr>
            <a:xfrm>
              <a:off x="1548" y="5045"/>
              <a:ext cx="1779" cy="1779"/>
            </a:xfrm>
            <a:prstGeom prst="ellipse">
              <a:avLst/>
            </a:prstGeom>
            <a:grpFill/>
            <a:ln>
              <a:solidFill>
                <a:srgbClr val="FF94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05" y="5572"/>
              <a:ext cx="1065" cy="725"/>
            </a:xfrm>
            <a:prstGeom prst="rect">
              <a:avLst/>
            </a:prstGeom>
            <a:grpFill/>
            <a:ln>
              <a:solidFill>
                <a:srgbClr val="FF9422"/>
              </a:solidFill>
            </a:ln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svg</a:t>
              </a:r>
              <a:endPara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369945"/>
            <a:ext cx="4976495" cy="70104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84935" y="1386840"/>
            <a:ext cx="3148965" cy="735330"/>
            <a:chOff x="1813" y="3000"/>
            <a:chExt cx="9967" cy="23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" y="3000"/>
              <a:ext cx="2364" cy="232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9" y="3036"/>
              <a:ext cx="2316" cy="2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8" y="3072"/>
              <a:ext cx="2352" cy="222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916305" y="808990"/>
            <a:ext cx="2201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启动图标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6305" y="292989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浏览器标题、收藏夹图标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220" y="1101725"/>
            <a:ext cx="4145915" cy="11582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0" y="3076575"/>
            <a:ext cx="4285615" cy="10344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435" y="870585"/>
            <a:ext cx="3580765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1234440"/>
            <a:ext cx="1974850" cy="3541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35" y="643890"/>
            <a:ext cx="2331720" cy="4131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6305" y="737235"/>
            <a:ext cx="1830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iPhone5 &amp; iPhone6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1314000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EP1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五、一些建议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响应式图标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322705"/>
            <a:ext cx="7552690" cy="35439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4732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个图标，机型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8130" y="2369820"/>
            <a:ext cx="81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@1x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9550" y="2369820"/>
            <a:ext cx="81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@2x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4320" y="2369820"/>
            <a:ext cx="81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@3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9695" y="1537335"/>
            <a:ext cx="11728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iPhone4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7765" y="1482090"/>
            <a:ext cx="1363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36640" y="1482090"/>
            <a:ext cx="17894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plus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 plus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plus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14395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80865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54320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13200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6495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02080" y="35280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endParaRPr lang="zh-CN" altLang="en-US" sz="3200">
              <a:solidFill>
                <a:srgbClr val="CE20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80970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=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85965" y="3528060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rgbClr val="CE200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90</a:t>
            </a:r>
            <a:endParaRPr lang="en-US" sz="3600">
              <a:solidFill>
                <a:srgbClr val="CE200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52540" y="3528060"/>
            <a:ext cx="449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=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压缩排版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494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前端排版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sprite</a:t>
            </a:r>
            <a:r>
              <a:rPr lang="zh-CN" altLang="en-US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（别名</a:t>
            </a:r>
            <a:r>
              <a:rPr lang="zh-CN" altLang="en-US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雪碧图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>
                <a:solidFill>
                  <a:srgbClr val="CE20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精灵图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530350"/>
            <a:ext cx="674433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图标小常识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压缩排版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雪碧图手工制作过程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860" y="1293495"/>
            <a:ext cx="5796280" cy="35763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压缩排版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精灵图的由来：游戏中精灵的所有动作都包含在一张图中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45" y="1433830"/>
            <a:ext cx="5857240" cy="32664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2830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字体图标（Glyph icons）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790" y="1388110"/>
            <a:ext cx="4098925" cy="32150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图标即是文字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115" y="1257300"/>
            <a:ext cx="6197600" cy="34366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4223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woff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985" y="1607185"/>
            <a:ext cx="606107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3523800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EP5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三、拟物化和扁平化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五、一些建议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072806" y="857555"/>
            <a:ext cx="7746654" cy="3802174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有意义   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具有传递信息的价值，使用场景得当</a:t>
            </a:r>
            <a:endParaRPr lang="en-US" altLang="zh-CN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有吸引力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满足审美的，吸引眼球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可识别性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降低认知难度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差异性   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避免太相似</a:t>
            </a:r>
            <a:endParaRPr lang="zh-CN" altLang="en-US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统一性   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大小、形状、颜色、风格协调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纯粹性   </a:t>
            </a:r>
            <a:r>
              <a:rPr lang="en-US" altLang="zh-CN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无攻击性，没有隐藏含义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6305" y="8089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图标设计原则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什么是图标？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497830" y="1873885"/>
            <a:ext cx="1457960" cy="1457960"/>
          </a:xfrm>
          <a:prstGeom prst="ellipse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65800" y="2341880"/>
            <a:ext cx="922655" cy="52197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474470" y="1873885"/>
            <a:ext cx="1457960" cy="1457960"/>
          </a:xfrm>
          <a:prstGeom prst="ellipse">
            <a:avLst/>
          </a:prstGeom>
          <a:solidFill>
            <a:srgbClr val="CE2007"/>
          </a:solidFill>
          <a:ln>
            <a:solidFill>
              <a:srgbClr val="CE200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01800" y="228028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800" y="863600"/>
            <a:ext cx="639508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区分图标和图片</a:t>
            </a:r>
            <a:endParaRPr lang="zh-CN" altLang="en-US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一些建议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44244" y="1405264"/>
          <a:ext cx="6211570" cy="3049270"/>
        </p:xfrm>
        <a:graphic>
          <a:graphicData uri="http://schemas.openxmlformats.org/drawingml/2006/table">
            <a:tbl>
              <a:tblPr firstRow="1" bandRow="1"/>
              <a:tblGrid>
                <a:gridCol w="1035244"/>
                <a:gridCol w="1035244"/>
                <a:gridCol w="1035244"/>
                <a:gridCol w="1035244"/>
                <a:gridCol w="1035244"/>
                <a:gridCol w="1035244"/>
              </a:tblGrid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jpg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gif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png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svg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webp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矢量图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位图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1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有损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有损</a:t>
                      </a:r>
                      <a:r>
                        <a:rPr lang="en-US" altLang="zh-CN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无损</a:t>
                      </a:r>
                      <a:endParaRPr lang="zh-CN" altLang="en-US" sz="1400" dirty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体积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很大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较小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色彩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8/24/32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rgbClr val="DB535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24位</a:t>
                      </a:r>
                      <a:endParaRPr lang="zh-CN" altLang="en-US" sz="1400" dirty="0" smtClean="0">
                        <a:solidFill>
                          <a:srgbClr val="DB535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81132"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透明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索引透明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索引透明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  <a:tr h="381132"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动画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少量支持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不支持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400" dirty="0" smtClean="0">
                          <a:solidFill>
                            <a:srgbClr val="CE200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400" dirty="0" smtClean="0">
                        <a:solidFill>
                          <a:srgbClr val="CE200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很好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IE10+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不好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726" marR="68726" marT="34363" marB="34363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5355"/>
                    </a:solidFill>
                  </a:tcPr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916305" y="80899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正确的使用图片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7785" y="2715766"/>
            <a:ext cx="9144000" cy="2427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20538"/>
            <a:ext cx="9144000" cy="2714626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5000642"/>
            <a:ext cx="9144000" cy="1428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745701" y="1643056"/>
            <a:ext cx="1652598" cy="4589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3888577" y="785800"/>
            <a:ext cx="1366846" cy="9883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82000" y="2357436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2511650" y="3379793"/>
            <a:ext cx="4121971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希望能给你带来收获</a:t>
            </a:r>
            <a:endParaRPr 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635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 VS png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1575435"/>
            <a:ext cx="8561070" cy="29286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488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 VS gif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706245"/>
            <a:ext cx="85439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305" y="8089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浏览器兼容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1268730"/>
            <a:ext cx="8742045" cy="37255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导言</a:t>
            </a:r>
            <a:endParaRPr 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800" y="935355"/>
            <a:ext cx="6395085" cy="1646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在前端界面中，图片随处可见。在这一张张大大小小又形形色色的图片中，有一类身形娇小，却是可用性和直观导航的金钥匙。</a:t>
            </a: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设计师们往往需要花费很多精力才能设计好一个，其中细节和寓意凝聚了众多工程师技术与智慧。</a:t>
            </a: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大家在各种终端界面中会经常看到和使用，一定不会怀疑它的重要性。跟着我一起来更加了解你所看到的它！</a:t>
            </a: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什么是图标？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813175" y="1798955"/>
            <a:ext cx="1457960" cy="1457960"/>
          </a:xfrm>
          <a:prstGeom prst="ellipse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67810" y="2266950"/>
            <a:ext cx="948690" cy="52197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图形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568440" y="1843405"/>
            <a:ext cx="1457960" cy="1457960"/>
          </a:xfrm>
          <a:prstGeom prst="ellipse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23075" y="2311400"/>
            <a:ext cx="948690" cy="52197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象征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2140" y="1798955"/>
            <a:ext cx="1457960" cy="1457960"/>
          </a:xfrm>
          <a:prstGeom prst="ellipse">
            <a:avLst/>
          </a:prstGeom>
          <a:solidFill>
            <a:srgbClr val="CE2007"/>
          </a:solidFill>
          <a:ln>
            <a:solidFill>
              <a:srgbClr val="CE200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9470" y="2205355"/>
            <a:ext cx="1003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82545" y="1928495"/>
            <a:ext cx="638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sp>
        <p:nvSpPr>
          <p:cNvPr id="17" name="文本框 16"/>
          <p:cNvSpPr txBox="1"/>
          <p:nvPr/>
        </p:nvSpPr>
        <p:spPr>
          <a:xfrm>
            <a:off x="5672455" y="1901190"/>
            <a:ext cx="638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3" name="文本框 2"/>
          <p:cNvSpPr txBox="1"/>
          <p:nvPr/>
        </p:nvSpPr>
        <p:spPr>
          <a:xfrm>
            <a:off x="4097655" y="3706495"/>
            <a:ext cx="948690" cy="36830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23075" y="3706495"/>
            <a:ext cx="948690" cy="368300"/>
          </a:xfrm>
          <a:prstGeom prst="rect">
            <a:avLst/>
          </a:prstGeom>
          <a:solidFill>
            <a:srgbClr val="07B0EB"/>
          </a:solidFill>
          <a:ln>
            <a:solidFill>
              <a:srgbClr val="07B0EB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0" y="1791970"/>
            <a:ext cx="5422900" cy="2600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9800" y="935355"/>
            <a:ext cx="639508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20世纪70年代初，施乐(Xerox)公司设计了历史上第一批为平面UI设计的图标，它们出现在一台名为Xerox Alto的机器上</a:t>
            </a: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彩色图标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1539240"/>
            <a:ext cx="5886450" cy="2844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5990" y="922655"/>
            <a:ext cx="546608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-342900" algn="l" defTabSz="914400" rtl="0" eaLnBrk="0" fontAlgn="base" latinLnBrk="0" hangingPunc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1991</a:t>
            </a:r>
            <a:r>
              <a:rPr lang="zh-CN" altLang="en-US" sz="14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年，苹果图标</a:t>
            </a:r>
            <a:endParaRPr lang="zh-CN" altLang="en-US" sz="14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3780000" y="1870895"/>
            <a:ext cx="4325112" cy="432000"/>
          </a:xfrm>
          <a:prstGeom prst="round2Diag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000364" cy="5143500"/>
          </a:xfrm>
          <a:prstGeom prst="rect">
            <a:avLst/>
          </a:prstGeom>
          <a:solidFill>
            <a:srgbClr val="CE2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28662" y="1056021"/>
            <a:ext cx="1857388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EP2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28662" y="1928808"/>
            <a:ext cx="1857388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Transition Page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29058" y="1150298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一、初识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二、分类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三、拟物化和扁平化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图标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五、一些建议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2000" y="2500312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36000" y="72000"/>
            <a:ext cx="6019602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图标分类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1882" y="0"/>
            <a:ext cx="440414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/>
          <p:cNvSpPr txBox="1"/>
          <p:nvPr/>
        </p:nvSpPr>
        <p:spPr>
          <a:xfrm>
            <a:off x="1072806" y="857555"/>
            <a:ext cx="7746654" cy="3802174"/>
          </a:xfrm>
          <a:prstGeom prst="rect">
            <a:avLst/>
          </a:prstGeom>
        </p:spPr>
        <p:txBody>
          <a:bodyPr/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启动图标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应用的图标、系统图标</a:t>
            </a:r>
            <a:endParaRPr lang="en-US" altLang="zh-CN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说明图标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图文结合，对文字加强说明</a:t>
            </a:r>
            <a:endParaRPr lang="zh-CN" altLang="en-US" sz="16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交互图标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可操作，可响应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914400" marR="0" lvl="2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装饰图标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美化界面，不可操作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1777</Words>
  <Application>WPS 演示</Application>
  <PresentationFormat>自定义</PresentationFormat>
  <Paragraphs>468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Arial Unicode MS</vt:lpstr>
      <vt:lpstr>Times New Roman</vt:lpstr>
      <vt:lpstr>Wingdings</vt:lpstr>
      <vt:lpstr>Century Gothic</vt:lpstr>
      <vt:lpstr>Calibri</vt:lpstr>
      <vt:lpstr>Arial Unicode MS</vt:lpstr>
      <vt:lpstr>Yu Gothic UI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zhujinhui</dc:creator>
  <cp:lastModifiedBy>weikaiwei</cp:lastModifiedBy>
  <cp:revision>606</cp:revision>
  <dcterms:created xsi:type="dcterms:W3CDTF">2017-08-15T06:10:00Z</dcterms:created>
  <dcterms:modified xsi:type="dcterms:W3CDTF">2017-11-15T10:42:34Z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